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18" r:id="rId2"/>
    <p:sldId id="297" r:id="rId3"/>
    <p:sldId id="325" r:id="rId4"/>
    <p:sldId id="300" r:id="rId5"/>
    <p:sldId id="309" r:id="rId6"/>
    <p:sldId id="326" r:id="rId7"/>
    <p:sldId id="283" r:id="rId8"/>
    <p:sldId id="273" r:id="rId9"/>
    <p:sldId id="264" r:id="rId10"/>
    <p:sldId id="319" r:id="rId11"/>
    <p:sldId id="321" r:id="rId12"/>
    <p:sldId id="320" r:id="rId13"/>
    <p:sldId id="323" r:id="rId14"/>
    <p:sldId id="306" r:id="rId15"/>
    <p:sldId id="307" r:id="rId16"/>
    <p:sldId id="262" r:id="rId17"/>
    <p:sldId id="322" r:id="rId18"/>
    <p:sldId id="301" r:id="rId19"/>
    <p:sldId id="308" r:id="rId20"/>
    <p:sldId id="324" r:id="rId21"/>
    <p:sldId id="284" r:id="rId22"/>
    <p:sldId id="271" r:id="rId23"/>
    <p:sldId id="315" r:id="rId24"/>
    <p:sldId id="327" r:id="rId25"/>
    <p:sldId id="328" r:id="rId26"/>
    <p:sldId id="329" r:id="rId27"/>
    <p:sldId id="330" r:id="rId28"/>
    <p:sldId id="275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Bianchi Barata Ribeiro" initials="MBBR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76121" autoAdjust="0"/>
  </p:normalViewPr>
  <p:slideViewPr>
    <p:cSldViewPr snapToGrid="0">
      <p:cViewPr varScale="1">
        <p:scale>
          <a:sx n="67" d="100"/>
          <a:sy n="67" d="100"/>
        </p:scale>
        <p:origin x="1166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94B5-C063-4EA8-B7F8-E2F66115C32C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4313E-1F25-4044-B6BC-15070B80476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4175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52C77-73FE-4EBC-B761-107037722079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EBC57-AE79-4352-9123-2BDB3DD34D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03799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stemming-lemmatization-python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owardsdatascience.com/stemming-lemmatization-what-ba782b7c0bd8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stemming-lemmatization-python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owardsdatascience.com/stemming-lemmatization-what-ba782b7c0bd8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EBC57-AE79-4352-9123-2BDB3DD34DD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087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Topic</a:t>
            </a:r>
            <a:r>
              <a:rPr lang="pt-BR" baseline="0" dirty="0" smtClean="0"/>
              <a:t> coherence measures: Umass and UCI.</a:t>
            </a:r>
            <a:endParaRPr lang="pt-B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602206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6893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Esse</a:t>
            </a:r>
            <a:r>
              <a:rPr lang="pt-BR" baseline="0" dirty="0" smtClean="0"/>
              <a:t> e</a:t>
            </a:r>
            <a:r>
              <a:rPr lang="pt-BR" dirty="0" smtClean="0"/>
              <a:t>xemplo mostra 2 tipos</a:t>
            </a:r>
            <a:r>
              <a:rPr lang="pt-BR" baseline="0" dirty="0" smtClean="0"/>
              <a:t> de entidades: pessoas e locais que referenciam pessoas (mas são semanticamente locais).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9894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Palavras</a:t>
            </a:r>
            <a:r>
              <a:rPr lang="pt-BR" baseline="0" dirty="0" smtClean="0"/>
              <a:t> é uma ferramenta de PLN (NLP) criada por </a:t>
            </a:r>
            <a:r>
              <a:rPr lang="pt-BR" dirty="0" err="1" smtClean="0"/>
              <a:t>Eckhard</a:t>
            </a:r>
            <a:r>
              <a:rPr lang="pt-BR" dirty="0" smtClean="0"/>
              <a:t> </a:t>
            </a:r>
            <a:r>
              <a:rPr lang="pt-BR" dirty="0" err="1" smtClean="0"/>
              <a:t>Bick</a:t>
            </a:r>
            <a:r>
              <a:rPr lang="pt-BR" dirty="0" smtClean="0"/>
              <a:t>.</a:t>
            </a:r>
          </a:p>
          <a:p>
            <a:r>
              <a:rPr lang="pt-BR" dirty="0" smtClean="0"/>
              <a:t>Haveria muita perda de informação ao usar a alternativa de traduzir, pois já há perda na fase de OCR.</a:t>
            </a:r>
          </a:p>
          <a:p>
            <a:r>
              <a:rPr lang="pt-BR" dirty="0" smtClean="0"/>
              <a:t>Mencionar os nomes duplicados</a:t>
            </a:r>
            <a:r>
              <a:rPr lang="pt-BR" baseline="0" dirty="0" smtClean="0"/>
              <a:t> e a necessidade de fazer análise exploratória para analisar os nomes.</a:t>
            </a:r>
          </a:p>
          <a:p>
            <a:r>
              <a:rPr lang="pt-BR" baseline="0" dirty="0" smtClean="0"/>
              <a:t>Falar de entidade ativa e entidade passiva.</a:t>
            </a:r>
          </a:p>
          <a:p>
            <a:endParaRPr lang="pt-BR" baseline="0" dirty="0" smtClean="0"/>
          </a:p>
          <a:p>
            <a:r>
              <a:rPr lang="pt-BR" baseline="0" dirty="0" smtClean="0"/>
              <a:t>Mostrar o </a:t>
            </a:r>
            <a:r>
              <a:rPr lang="pt-BR" baseline="0" dirty="0" err="1" smtClean="0"/>
              <a:t>dataframe</a:t>
            </a:r>
            <a:r>
              <a:rPr lang="pt-BR" baseline="0" dirty="0" smtClean="0"/>
              <a:t> no código. Falar sobre a maior tolerância a Falsos Positivos para nomes de alta relevância.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3499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https://www.datacamp.com/community/tutorials/stemming-lemmatization-python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https://towardsdatascience.com/stemming-lemmatization-what-ba782b7c0bd8</a:t>
            </a:r>
            <a:endParaRPr lang="en-US" dirty="0" smtClean="0"/>
          </a:p>
          <a:p>
            <a:endParaRPr lang="pt-BR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university, universal, universities, and universe.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Lemma: morphological analysis. This allows it to do better resolutions (like resolving is and are to “be”)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02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https://www.datacamp.com/community/tutorials/stemming-lemmatization-python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https://towardsdatascience.com/stemming-lemmatization-what-ba782b7c0bd8</a:t>
            </a:r>
            <a:endParaRPr lang="en-US" dirty="0" smtClean="0"/>
          </a:p>
          <a:p>
            <a:endParaRPr lang="pt-BR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university, universal, universities, and universe.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Lemma: morphological analysis. This allows it to do better resolutions (like resolving is and are to “be”)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240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828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0583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3700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7612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7275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Análise exploratória de dados para identificar padrões.</a:t>
            </a:r>
          </a:p>
          <a:p>
            <a:endParaRPr lang="pt-BR" dirty="0" smtClean="0"/>
          </a:p>
          <a:p>
            <a:r>
              <a:rPr lang="pt-BR" dirty="0" smtClean="0"/>
              <a:t>O que é expressão regular: é uma representação de padrões em um corpo de texto, que permite localizar ou modificar caracteres ou palavras específicas de </a:t>
            </a:r>
            <a:r>
              <a:rPr lang="pt-BR" smtClean="0"/>
              <a:t>forma mais dinâmica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098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mostra o processo de transformação de um texto original</a:t>
            </a:r>
            <a:r>
              <a:rPr lang="pt-BR" baseline="0" dirty="0" smtClean="0"/>
              <a:t> digitalizado (imagem esquerda) em texto codificado (imagem superior direita). Note nos trechos circulados em vermelho que há termos não-dicionarizados, por causa de erro no processo de OCR ou até mesmo no texto original. O computador entende cada círculo como uma palavra, o que deve ser corrigido no processo de limpeza (imagem inferior direita).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4328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6411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 err="1" smtClean="0"/>
              <a:t>processamento</a:t>
            </a:r>
            <a:r>
              <a:rPr lang="en-US" dirty="0" smtClean="0"/>
              <a:t> de </a:t>
            </a:r>
            <a:r>
              <a:rPr lang="en-US" dirty="0" err="1" smtClean="0"/>
              <a:t>linguagem</a:t>
            </a:r>
            <a:r>
              <a:rPr lang="en-US" dirty="0" smtClean="0"/>
              <a:t> natural, o LDA é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modelo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estatístico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permite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categorizar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observações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dados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grupos</a:t>
            </a:r>
            <a:r>
              <a:rPr lang="en-US" baseline="0" dirty="0" smtClean="0"/>
              <a:t>/clusters de </a:t>
            </a:r>
            <a:r>
              <a:rPr lang="en-US" baseline="0" dirty="0" err="1" smtClean="0"/>
              <a:t>acordo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seu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grau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similaridade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Cabe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especialista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grupos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construídos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método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identificar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respectivo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tema</a:t>
            </a:r>
            <a:r>
              <a:rPr lang="en-US" baseline="0" dirty="0" smtClean="0"/>
              <a:t>. </a:t>
            </a:r>
          </a:p>
          <a:p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desenvolvido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David </a:t>
            </a:r>
            <a:r>
              <a:rPr lang="en-US" dirty="0" err="1" smtClean="0"/>
              <a:t>Blei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2003, com </a:t>
            </a:r>
            <a:r>
              <a:rPr lang="en-US" dirty="0" err="1" smtClean="0"/>
              <a:t>colaboração</a:t>
            </a:r>
            <a:r>
              <a:rPr lang="en-US" dirty="0" smtClean="0"/>
              <a:t> de outros </a:t>
            </a:r>
            <a:r>
              <a:rPr lang="en-US" dirty="0" err="1" smtClean="0"/>
              <a:t>autores</a:t>
            </a:r>
            <a:r>
              <a:rPr lang="en-US" dirty="0" smtClean="0"/>
              <a:t>, </a:t>
            </a:r>
            <a:r>
              <a:rPr lang="en-US" dirty="0" err="1" smtClean="0"/>
              <a:t>tal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: Andrew Ng.</a:t>
            </a:r>
          </a:p>
          <a:p>
            <a:endParaRPr lang="en-US" dirty="0" smtClean="0"/>
          </a:p>
          <a:p>
            <a:r>
              <a:rPr lang="en-US" dirty="0" smtClean="0"/>
              <a:t>O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tópicos</a:t>
            </a:r>
            <a:r>
              <a:rPr lang="en-US" dirty="0" smtClean="0"/>
              <a:t> </a:t>
            </a:r>
            <a:r>
              <a:rPr lang="en-US" dirty="0" err="1" smtClean="0"/>
              <a:t>afeta</a:t>
            </a:r>
            <a:r>
              <a:rPr lang="en-US" dirty="0" smtClean="0"/>
              <a:t> o </a:t>
            </a:r>
            <a:r>
              <a:rPr lang="en-US" dirty="0" err="1" smtClean="0"/>
              <a:t>resultado</a:t>
            </a:r>
            <a:r>
              <a:rPr lang="en-US" dirty="0" smtClean="0"/>
              <a:t>: </a:t>
            </a:r>
            <a:r>
              <a:rPr lang="en-US" dirty="0" err="1" smtClean="0"/>
              <a:t>poucos</a:t>
            </a:r>
            <a:r>
              <a:rPr lang="en-US" dirty="0" smtClean="0"/>
              <a:t> </a:t>
            </a:r>
            <a:r>
              <a:rPr lang="en-US" dirty="0" err="1" smtClean="0"/>
              <a:t>tópicos</a:t>
            </a:r>
            <a:r>
              <a:rPr lang="en-US" dirty="0" smtClean="0"/>
              <a:t> </a:t>
            </a:r>
            <a:r>
              <a:rPr lang="en-US" dirty="0" err="1" smtClean="0"/>
              <a:t>implicam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tópicos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dirty="0" smtClean="0"/>
              <a:t> </a:t>
            </a:r>
            <a:r>
              <a:rPr lang="en-US" dirty="0" err="1" smtClean="0"/>
              <a:t>genéricos</a:t>
            </a:r>
            <a:r>
              <a:rPr lang="en-US" dirty="0" smtClean="0"/>
              <a:t>. </a:t>
            </a:r>
            <a:r>
              <a:rPr lang="en-US" dirty="0" err="1" smtClean="0"/>
              <a:t>Muitos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tópicos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implicam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tópicos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detalhados</a:t>
            </a:r>
            <a:r>
              <a:rPr lang="en-US" baseline="0" dirty="0" smtClean="0"/>
              <a:t>, no </a:t>
            </a:r>
            <a:r>
              <a:rPr lang="en-US" baseline="0" dirty="0" err="1" smtClean="0"/>
              <a:t>entanto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aumenta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tópicos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duplicados</a:t>
            </a:r>
            <a:r>
              <a:rPr lang="en-US" baseline="0" dirty="0" smtClean="0"/>
              <a:t>.</a:t>
            </a:r>
            <a:endParaRPr lang="en-US" dirty="0"/>
          </a:p>
          <a:p>
            <a:r>
              <a:rPr lang="en-US" dirty="0" err="1" smtClean="0"/>
              <a:t>Deixar</a:t>
            </a:r>
            <a:r>
              <a:rPr lang="en-US" dirty="0" smtClean="0"/>
              <a:t> </a:t>
            </a:r>
            <a:r>
              <a:rPr lang="en-US" dirty="0" err="1" smtClean="0"/>
              <a:t>exemplo</a:t>
            </a:r>
            <a:r>
              <a:rPr lang="en-US" dirty="0" smtClean="0"/>
              <a:t> </a:t>
            </a:r>
            <a:r>
              <a:rPr lang="en-US" dirty="0" err="1" smtClean="0"/>
              <a:t>aberto</a:t>
            </a:r>
            <a:r>
              <a:rPr lang="en-US" dirty="0" smtClean="0"/>
              <a:t> no chrome.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08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1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ln w="76200" cmpd="sng">
            <a:noFill/>
          </a:ln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Bitter" panose="02000000000000000000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ln w="76200" cmpd="sng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A7E48-E1C7-4B3C-9061-D6BF2537B2DB}" type="datetime1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005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15EB-FF13-42ED-AAE4-5A3F71CDEF74}" type="datetime1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40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187A-9015-4F9D-850A-7174A83F63FD}" type="datetime1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99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  <a:ln w="76200" cap="flat" cmpd="sng">
            <a:noFill/>
            <a:round/>
          </a:ln>
        </p:spPr>
        <p:txBody>
          <a:bodyPr>
            <a:noAutofit/>
          </a:bodyPr>
          <a:lstStyle>
            <a:lvl1pPr algn="ctr">
              <a:def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Bitter" panose="02000000000000000000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ln w="76200" cmpd="sng">
            <a:noFill/>
          </a:ln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2CD8E-2022-495E-8721-47E68D017B45}" type="datetime1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207151" y="6408107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aseline="0" dirty="0" smtClean="0">
                <a:solidFill>
                  <a:schemeClr val="bg1">
                    <a:lumMod val="50000"/>
                  </a:schemeClr>
                </a:solidFill>
              </a:rPr>
              <a:t>/ 22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976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Bitter" panose="02000000000000000000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3089-CE05-4BE6-88F6-886CC9564002}" type="datetime1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203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9F25-8172-48D4-91B8-B3E1E781489B}" type="datetime1">
              <a:rPr lang="pt-BR" smtClean="0"/>
              <a:t>28/08/2019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30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63ABF-FF12-4F5F-84DE-179D330B417B}" type="datetime1">
              <a:rPr lang="pt-BR" smtClean="0"/>
              <a:t>28/08/2019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79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2F85-BCAA-4B03-BD37-6F550D1F87BC}" type="datetime1">
              <a:rPr lang="pt-BR" smtClean="0"/>
              <a:t>28/08/2019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3304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CD35-9F7B-46E3-B2F8-39924B7E3F52}" type="datetime1">
              <a:rPr lang="pt-BR" smtClean="0"/>
              <a:t>28/08/2019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07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0BC42-E3E1-4BAC-8BF1-D0D92B4102B7}" type="datetime1">
              <a:rPr lang="pt-BR" smtClean="0"/>
              <a:t>28/08/2019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166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0DA37-A6DF-4013-935E-F4F4E790ACFA}" type="datetime1">
              <a:rPr lang="pt-BR" smtClean="0"/>
              <a:t>28/08/2019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53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87A8F-94D9-42D4-B090-E0BEC9EE9ED3}" type="datetime1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7E56-845D-4A7A-953E-A42BF8583D65}" type="slidenum">
              <a:rPr lang="pt-BR" smtClean="0"/>
              <a:pPr/>
              <a:t>‹#›</a:t>
            </a:fld>
            <a:r>
              <a:rPr lang="pt-BR" dirty="0" smtClean="0"/>
              <a:t> de 22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703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tx1">
              <a:lumMod val="85000"/>
              <a:lumOff val="15000"/>
            </a:schemeClr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pyldavis_output_100topics_rs00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vn.aksw.org/papers/2015/WSDM_Topic_Evaluation/public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visl.sdu.dk/~eckhard/pdf/PLP20-amilo.ps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nfordnlp.github.io/CoreNLP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" TargetMode="External"/><Relationship Id="rId2" Type="http://schemas.openxmlformats.org/officeDocument/2006/relationships/hyperlink" Target="https://github.com/rsouza/text-learning-tools/blob/master/notebooks/tesseract_ocr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anskribus.eu/Transkribu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library/re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gex101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137220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dirty="0"/>
              <a:t>Text data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8683" y="3238068"/>
            <a:ext cx="8384498" cy="276649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pt-BR" sz="3600" dirty="0" smtClean="0">
                <a:latin typeface="+mj-lt"/>
              </a:rPr>
              <a:t>Topic Modeling, NLP e outros tratamentos com texto</a:t>
            </a:r>
          </a:p>
          <a:p>
            <a:endParaRPr lang="pt-BR" sz="3600" dirty="0" smtClean="0">
              <a:latin typeface="+mj-lt"/>
            </a:endParaRPr>
          </a:p>
          <a:p>
            <a:r>
              <a:rPr lang="en-US" dirty="0"/>
              <a:t>Hugo </a:t>
            </a:r>
            <a:r>
              <a:rPr lang="en-US" dirty="0" smtClean="0"/>
              <a:t>Barroso </a:t>
            </a:r>
            <a:r>
              <a:rPr lang="en-US" dirty="0" err="1" smtClean="0"/>
              <a:t>Barreto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Marcelo B. </a:t>
            </a:r>
            <a:r>
              <a:rPr lang="en-US" dirty="0" err="1"/>
              <a:t>Barata</a:t>
            </a:r>
            <a:r>
              <a:rPr lang="en-US" dirty="0"/>
              <a:t> Ribeiro</a:t>
            </a:r>
            <a:endParaRPr lang="pt-BR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707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Pré-processamento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Stem</a:t>
            </a:r>
          </a:p>
          <a:p>
            <a:r>
              <a:rPr lang="pt-BR" dirty="0" smtClean="0"/>
              <a:t>Lemma</a:t>
            </a:r>
          </a:p>
          <a:p>
            <a:r>
              <a:rPr lang="pt-BR" dirty="0" smtClean="0"/>
              <a:t>Stopwords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47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TF-IDF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fazer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178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Modelos de similaridade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fazer</a:t>
            </a:r>
          </a:p>
          <a:p>
            <a:endParaRPr lang="pt-BR" dirty="0" smtClean="0"/>
          </a:p>
          <a:p>
            <a:r>
              <a:rPr lang="pt-BR" dirty="0" smtClean="0"/>
              <a:t>Cosseno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904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255476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dirty="0"/>
              <a:t>Modelagem de Tópicos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392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</a:t>
            </a:r>
            <a:r>
              <a:rPr lang="pt-BR" dirty="0" smtClean="0"/>
              <a:t>Tópicos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20" y="1825625"/>
            <a:ext cx="7844960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676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Modelagem de Tópicos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75" y="1757999"/>
            <a:ext cx="5775649" cy="4351338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15</a:t>
            </a:fld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205" y="2410192"/>
            <a:ext cx="2188950" cy="30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Modelagem de Tópicos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6903"/>
          </a:xfrm>
        </p:spPr>
        <p:txBody>
          <a:bodyPr>
            <a:normAutofit/>
          </a:bodyPr>
          <a:lstStyle/>
          <a:p>
            <a:r>
              <a:rPr lang="pt-BR" dirty="0" smtClean="0"/>
              <a:t>Pacotes do python: gensim e pyLDAvis </a:t>
            </a:r>
          </a:p>
          <a:p>
            <a:r>
              <a:rPr lang="pt-BR" dirty="0"/>
              <a:t>Modelo mais utilizado: LDA (Latent Dirichlet Allocation</a:t>
            </a:r>
            <a:r>
              <a:rPr lang="pt-BR" dirty="0" smtClean="0"/>
              <a:t>)</a:t>
            </a:r>
          </a:p>
          <a:p>
            <a:r>
              <a:rPr lang="pt-BR" dirty="0" smtClean="0"/>
              <a:t>Alternativas: </a:t>
            </a:r>
          </a:p>
          <a:p>
            <a:pPr lvl="1"/>
            <a:r>
              <a:rPr lang="pt-BR" dirty="0" smtClean="0"/>
              <a:t>HDP </a:t>
            </a:r>
            <a:r>
              <a:rPr lang="pt-BR" dirty="0"/>
              <a:t>(Hierarchical Dirichlet </a:t>
            </a:r>
            <a:r>
              <a:rPr lang="pt-BR" dirty="0" smtClean="0"/>
              <a:t>Process)</a:t>
            </a:r>
          </a:p>
          <a:p>
            <a:pPr lvl="1"/>
            <a:r>
              <a:rPr lang="pt-BR" dirty="0" smtClean="0"/>
              <a:t>LSI (Latent Semantic Index)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3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Explicar melhor LDA?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Dirichlet</a:t>
            </a:r>
            <a:r>
              <a:rPr lang="en-US" dirty="0"/>
              <a:t>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945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00" y="-11430"/>
            <a:ext cx="10882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8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Validação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processo de geração de tópicos em geral demanda a colaboração de um </a:t>
            </a:r>
            <a:r>
              <a:rPr lang="pt-BR" dirty="0" smtClean="0"/>
              <a:t>especialista de domínio </a:t>
            </a:r>
            <a:endParaRPr lang="pt-BR" dirty="0" smtClean="0"/>
          </a:p>
          <a:p>
            <a:r>
              <a:rPr lang="pt-BR" dirty="0" smtClean="0"/>
              <a:t>Análise exaustiva de tópicos, tokens e </a:t>
            </a:r>
            <a:r>
              <a:rPr lang="pt-BR" dirty="0" smtClean="0"/>
              <a:t>documentos</a:t>
            </a:r>
            <a:endParaRPr lang="pt-BR" dirty="0" smtClean="0"/>
          </a:p>
          <a:p>
            <a:r>
              <a:rPr lang="pt-BR" dirty="0" smtClean="0"/>
              <a:t>Formulação interna de índices de </a:t>
            </a:r>
            <a:r>
              <a:rPr lang="pt-BR" dirty="0" smtClean="0"/>
              <a:t>coesão</a:t>
            </a:r>
            <a:endParaRPr lang="pt-BR" dirty="0" smtClean="0"/>
          </a:p>
          <a:p>
            <a:r>
              <a:rPr lang="pt-BR" dirty="0" smtClean="0"/>
              <a:t>É possível automatizar parte do processo. Ver, por exemplo, o paper </a:t>
            </a:r>
            <a:r>
              <a:rPr lang="pt-BR" dirty="0" smtClean="0">
                <a:hlinkClick r:id="rId3"/>
              </a:rPr>
              <a:t>“</a:t>
            </a:r>
            <a:r>
              <a:rPr lang="en-US" dirty="0">
                <a:hlinkClick r:id="rId3"/>
              </a:rPr>
              <a:t>Exploring the Space of Topic Coherence </a:t>
            </a:r>
            <a:r>
              <a:rPr lang="en-US" dirty="0" smtClean="0">
                <a:hlinkClick r:id="rId3"/>
              </a:rPr>
              <a:t>Measures”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800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Text data: etapas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1   </a:t>
            </a:r>
            <a:r>
              <a:rPr lang="pt-BR" dirty="0" smtClean="0"/>
              <a:t>Digitalização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   </a:t>
            </a:r>
            <a:r>
              <a:rPr lang="en-US" dirty="0"/>
              <a:t>OCR </a:t>
            </a:r>
          </a:p>
          <a:p>
            <a:pPr marL="0" indent="0">
              <a:buNone/>
            </a:pPr>
            <a:r>
              <a:rPr lang="en-US" dirty="0" smtClean="0"/>
              <a:t>3   </a:t>
            </a:r>
            <a:r>
              <a:rPr lang="pt-BR" dirty="0" smtClean="0"/>
              <a:t>Limpeza de dados / pré-processamento</a:t>
            </a:r>
          </a:p>
          <a:p>
            <a:pPr lvl="1"/>
            <a:r>
              <a:rPr lang="en-US" dirty="0" smtClean="0"/>
              <a:t>Stem/Lemma</a:t>
            </a:r>
          </a:p>
          <a:p>
            <a:pPr lvl="1"/>
            <a:r>
              <a:rPr lang="en-US" dirty="0" err="1" smtClean="0"/>
              <a:t>Stopwords</a:t>
            </a:r>
            <a:endParaRPr lang="en-US" dirty="0" smtClean="0"/>
          </a:p>
          <a:p>
            <a:pPr lvl="1"/>
            <a:r>
              <a:rPr lang="pt-BR" dirty="0" smtClean="0"/>
              <a:t>TF-IDF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   </a:t>
            </a:r>
            <a:r>
              <a:rPr lang="en-US" dirty="0" err="1" smtClean="0"/>
              <a:t>Predição</a:t>
            </a:r>
            <a:r>
              <a:rPr lang="en-US" dirty="0" smtClean="0"/>
              <a:t>/</a:t>
            </a:r>
            <a:r>
              <a:rPr lang="en-US" dirty="0" err="1" smtClean="0"/>
              <a:t>Resultados</a:t>
            </a:r>
            <a:endParaRPr lang="en-US" dirty="0" smtClean="0"/>
          </a:p>
          <a:p>
            <a:pPr lvl="1"/>
            <a:r>
              <a:rPr lang="en-US" dirty="0" smtClean="0"/>
              <a:t>Machine Learning</a:t>
            </a:r>
          </a:p>
          <a:p>
            <a:pPr lvl="1"/>
            <a:r>
              <a:rPr lang="pt-BR" dirty="0" smtClean="0"/>
              <a:t>Modelagem </a:t>
            </a:r>
            <a:r>
              <a:rPr lang="pt-BR" dirty="0"/>
              <a:t>de </a:t>
            </a:r>
            <a:r>
              <a:rPr lang="pt-BR" dirty="0" smtClean="0"/>
              <a:t>tópicos</a:t>
            </a:r>
          </a:p>
          <a:p>
            <a:pPr lvl="1"/>
            <a:r>
              <a:rPr lang="pt-BR" dirty="0"/>
              <a:t>Extração de </a:t>
            </a:r>
            <a:r>
              <a:rPr lang="pt-BR" dirty="0" smtClean="0"/>
              <a:t>Entidades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6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255476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b="0" dirty="0"/>
              <a:t>Named-entity recognition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008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21</a:t>
            </a:fld>
            <a:endParaRPr lang="pt-BR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80" y="204168"/>
            <a:ext cx="4617720" cy="6653832"/>
          </a:xfrm>
        </p:spPr>
      </p:pic>
    </p:spTree>
    <p:extLst>
      <p:ext uri="{BB962C8B-B14F-4D97-AF65-F5344CB8AC3E}">
        <p14:creationId xmlns:p14="http://schemas.microsoft.com/office/powerpoint/2010/main" val="60670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Named-entity recognition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Ferramentas: </a:t>
            </a:r>
          </a:p>
          <a:p>
            <a:pPr lvl="1"/>
            <a:r>
              <a:rPr lang="pt-BR" dirty="0" smtClean="0">
                <a:hlinkClick r:id="rId3"/>
              </a:rPr>
              <a:t>palavras</a:t>
            </a:r>
            <a:endParaRPr lang="pt-BR" dirty="0" smtClean="0"/>
          </a:p>
          <a:p>
            <a:pPr lvl="1"/>
            <a:r>
              <a:rPr lang="pt-BR" dirty="0">
                <a:hlinkClick r:id="rId4"/>
              </a:rPr>
              <a:t>Stanford </a:t>
            </a:r>
            <a:r>
              <a:rPr lang="pt-BR" dirty="0" smtClean="0">
                <a:hlinkClick r:id="rId4"/>
              </a:rPr>
              <a:t>NLP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32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51560"/>
          </a:xfrm>
        </p:spPr>
        <p:txBody>
          <a:bodyPr/>
          <a:lstStyle/>
          <a:p>
            <a:r>
              <a:rPr lang="pt-BR" dirty="0" smtClean="0"/>
              <a:t>Exemplo de aplicação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590" y="1051561"/>
            <a:ext cx="7315200" cy="558914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374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LDA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order </a:t>
            </a:r>
            <a:r>
              <a:rPr lang="en-US" dirty="0"/>
              <a:t>of the words in the </a:t>
            </a:r>
            <a:r>
              <a:rPr lang="en-US" dirty="0" smtClean="0"/>
              <a:t>document does </a:t>
            </a:r>
            <a:r>
              <a:rPr lang="en-US" dirty="0"/>
              <a:t>not </a:t>
            </a:r>
            <a:r>
              <a:rPr lang="en-US" dirty="0" smtClean="0"/>
              <a:t>matter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“bag of words” </a:t>
            </a:r>
            <a:r>
              <a:rPr lang="en-US" dirty="0" smtClean="0"/>
              <a:t>assumption)</a:t>
            </a:r>
          </a:p>
          <a:p>
            <a:r>
              <a:rPr lang="en-US" dirty="0" smtClean="0"/>
              <a:t>The order </a:t>
            </a:r>
            <a:r>
              <a:rPr lang="en-US" dirty="0"/>
              <a:t>of documents does not </a:t>
            </a:r>
            <a:r>
              <a:rPr lang="en-US" dirty="0" smtClean="0"/>
              <a:t>matter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number of topics is assumed known and </a:t>
            </a:r>
            <a:r>
              <a:rPr lang="en-US" dirty="0" smtClean="0"/>
              <a:t>fixed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786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Incluir:</a:t>
            </a:r>
          </a:p>
          <a:p>
            <a:r>
              <a:rPr lang="pt-BR" dirty="0" smtClean="0"/>
              <a:t>Tipos de stemming: </a:t>
            </a:r>
          </a:p>
          <a:p>
            <a:pPr lvl="1"/>
            <a:r>
              <a:rPr lang="pt-BR" dirty="0" smtClean="0"/>
              <a:t>Porter, Lancaster, Snowball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87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TF-IDF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26</a:t>
            </a:fld>
            <a:endParaRPr lang="pt-BR" dirty="0"/>
          </a:p>
        </p:txBody>
      </p:sp>
      <p:pic>
        <p:nvPicPr>
          <p:cNvPr id="1028" name="Picture 4" descr="Image result for tf-i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2" y="2263140"/>
            <a:ext cx="30384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76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TF-IDF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27</a:t>
            </a:fld>
            <a:endParaRPr lang="pt-BR" dirty="0"/>
          </a:p>
        </p:txBody>
      </p:sp>
      <p:pic>
        <p:nvPicPr>
          <p:cNvPr id="1026" name="Picture 2" descr="Image result for tf-idf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890" y="2755922"/>
            <a:ext cx="7094220" cy="355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ln w="76200" cmpd="sng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A: The car is driven on the road.</a:t>
            </a:r>
          </a:p>
          <a:p>
            <a:pPr fontAlgn="base"/>
            <a:r>
              <a:rPr lang="en-US" dirty="0" smtClean="0"/>
              <a:t>B: The truck is driven on the highway.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3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120602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b="1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Obrigado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8683" y="2512136"/>
            <a:ext cx="8384498" cy="382335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dirty="0" smtClean="0"/>
              <a:t>Hugo Barroso Barreto</a:t>
            </a:r>
          </a:p>
          <a:p>
            <a:r>
              <a:rPr lang="pt-BR" smtClean="0"/>
              <a:t>hugobarreto94@gmail.com</a:t>
            </a:r>
            <a:endParaRPr lang="pt-BR" dirty="0" smtClean="0"/>
          </a:p>
          <a:p>
            <a:r>
              <a:rPr lang="pt-BR" dirty="0" smtClean="0"/>
              <a:t>•</a:t>
            </a:r>
            <a:endParaRPr lang="pt-BR" dirty="0"/>
          </a:p>
          <a:p>
            <a:r>
              <a:rPr lang="pt-BR" dirty="0" smtClean="0"/>
              <a:t>Marcelo </a:t>
            </a:r>
            <a:r>
              <a:rPr lang="pt-BR" dirty="0"/>
              <a:t>Barata Ribeiro </a:t>
            </a:r>
            <a:r>
              <a:rPr lang="pt-BR" dirty="0" smtClean="0"/>
              <a:t>marcelobbribeiro@gmail.com</a:t>
            </a:r>
          </a:p>
        </p:txBody>
      </p:sp>
    </p:spTree>
    <p:extLst>
      <p:ext uri="{BB962C8B-B14F-4D97-AF65-F5344CB8AC3E}">
        <p14:creationId xmlns:p14="http://schemas.microsoft.com/office/powerpoint/2010/main" val="133824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255476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dirty="0"/>
              <a:t>Computer vision e OCR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517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383" y="0"/>
            <a:ext cx="6065233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30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8189"/>
            <a:ext cx="4274820" cy="66998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5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-296733"/>
            <a:ext cx="5223510" cy="73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3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Computer vision e OCR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Ferramentas para lidar com imagens de texto:</a:t>
            </a:r>
            <a:endParaRPr lang="pt-BR" dirty="0" smtClean="0">
              <a:hlinkClick r:id="rId2"/>
            </a:endParaRPr>
          </a:p>
          <a:p>
            <a:pPr lvl="1"/>
            <a:r>
              <a:rPr lang="pt-BR" dirty="0" smtClean="0">
                <a:hlinkClick r:id="rId2"/>
              </a:rPr>
              <a:t>Tesseract</a:t>
            </a:r>
            <a:endParaRPr lang="pt-BR" dirty="0" smtClean="0"/>
          </a:p>
          <a:p>
            <a:pPr lvl="1"/>
            <a:r>
              <a:rPr lang="pt-BR" dirty="0" smtClean="0">
                <a:hlinkClick r:id="rId3"/>
              </a:rPr>
              <a:t>Cloud </a:t>
            </a:r>
            <a:r>
              <a:rPr lang="pt-BR" dirty="0">
                <a:hlinkClick r:id="rId3"/>
              </a:rPr>
              <a:t>Vision </a:t>
            </a:r>
            <a:r>
              <a:rPr lang="pt-BR" dirty="0" smtClean="0">
                <a:hlinkClick r:id="rId3"/>
              </a:rPr>
              <a:t>API</a:t>
            </a:r>
            <a:endParaRPr lang="pt-BR" dirty="0" smtClean="0"/>
          </a:p>
          <a:p>
            <a:pPr lvl="1"/>
            <a:r>
              <a:rPr lang="pt-BR" dirty="0" smtClean="0">
                <a:hlinkClick r:id="rId4"/>
              </a:rPr>
              <a:t>Transkribus</a:t>
            </a:r>
            <a:r>
              <a:rPr lang="pt-BR" dirty="0"/>
              <a:t> </a:t>
            </a:r>
            <a:r>
              <a:rPr lang="pt-BR" dirty="0" smtClean="0"/>
              <a:t>(somente para manuscritos</a:t>
            </a:r>
            <a:r>
              <a:rPr lang="pt-BR" dirty="0"/>
              <a:t>)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89385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75" y="254000"/>
            <a:ext cx="9017356" cy="5973763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992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Limpeza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/>
              <a:t>E</a:t>
            </a:r>
            <a:r>
              <a:rPr lang="pt-BR" dirty="0" smtClean="0"/>
              <a:t>xpressões </a:t>
            </a:r>
            <a:r>
              <a:rPr lang="pt-BR" dirty="0"/>
              <a:t>regulares (regex).</a:t>
            </a:r>
          </a:p>
          <a:p>
            <a:pPr lvl="1"/>
            <a:r>
              <a:rPr lang="pt-BR" dirty="0" smtClean="0">
                <a:hlinkClick r:id="rId3"/>
              </a:rPr>
              <a:t>docs.python.org/2/library/re.html</a:t>
            </a:r>
            <a:endParaRPr lang="pt-BR" dirty="0"/>
          </a:p>
          <a:p>
            <a:pPr lvl="1"/>
            <a:r>
              <a:rPr lang="pt-BR" dirty="0" smtClean="0">
                <a:hlinkClick r:id="rId4"/>
              </a:rPr>
              <a:t>Regex101</a:t>
            </a:r>
            <a:endParaRPr lang="pt-BR" dirty="0" smtClean="0"/>
          </a:p>
          <a:p>
            <a:r>
              <a:rPr lang="pt-BR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Soundex</a:t>
            </a:r>
          </a:p>
          <a:p>
            <a:r>
              <a:rPr lang="pt-BR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enchant</a:t>
            </a:r>
          </a:p>
          <a:p>
            <a:pPr lvl="1"/>
            <a:endParaRPr lang="pt-BR" dirty="0" smtClean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18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4254"/>
            <a:ext cx="4112344" cy="4351338"/>
          </a:xfrm>
        </p:spPr>
      </p:pic>
      <p:sp>
        <p:nvSpPr>
          <p:cNvPr id="7" name="CaixaDeTexto 6"/>
          <p:cNvSpPr txBox="1"/>
          <p:nvPr/>
        </p:nvSpPr>
        <p:spPr>
          <a:xfrm>
            <a:off x="1638092" y="394922"/>
            <a:ext cx="143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Texto original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080296" y="421544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OCR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894525" y="3448524"/>
            <a:ext cx="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Limpeza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Seta para a direita 12"/>
          <p:cNvSpPr/>
          <p:nvPr/>
        </p:nvSpPr>
        <p:spPr>
          <a:xfrm rot="5400000">
            <a:off x="8220500" y="3064336"/>
            <a:ext cx="305008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4861027" y="749617"/>
            <a:ext cx="7019822" cy="2320555"/>
          </a:xfrm>
          <a:prstGeom prst="rect">
            <a:avLst/>
          </a:prstGeom>
          <a:ln w="762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2" name="Seta para a direita 11"/>
          <p:cNvSpPr/>
          <p:nvPr/>
        </p:nvSpPr>
        <p:spPr>
          <a:xfrm>
            <a:off x="4510875" y="1680972"/>
            <a:ext cx="305008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027" y="3503000"/>
            <a:ext cx="7330973" cy="208773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027" y="467661"/>
            <a:ext cx="7330973" cy="25339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61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9474</TotalTime>
  <Words>709</Words>
  <Application>Microsoft Office PowerPoint</Application>
  <PresentationFormat>Widescreen</PresentationFormat>
  <Paragraphs>129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 Unicode MS</vt:lpstr>
      <vt:lpstr>Arial</vt:lpstr>
      <vt:lpstr>Bitter</vt:lpstr>
      <vt:lpstr>Calibri</vt:lpstr>
      <vt:lpstr>Calibri Light</vt:lpstr>
      <vt:lpstr>Century Gothic</vt:lpstr>
      <vt:lpstr>Tema do Office</vt:lpstr>
      <vt:lpstr>Text data</vt:lpstr>
      <vt:lpstr>Text data: etapas</vt:lpstr>
      <vt:lpstr>Computer vision e OCR</vt:lpstr>
      <vt:lpstr>PowerPoint Presentation</vt:lpstr>
      <vt:lpstr>PowerPoint Presentation</vt:lpstr>
      <vt:lpstr>Computer vision e OCR</vt:lpstr>
      <vt:lpstr>PowerPoint Presentation</vt:lpstr>
      <vt:lpstr>Limpeza de Dados</vt:lpstr>
      <vt:lpstr>PowerPoint Presentation</vt:lpstr>
      <vt:lpstr>Pré-processamento</vt:lpstr>
      <vt:lpstr>TF-IDF</vt:lpstr>
      <vt:lpstr>Modelos de similaridade</vt:lpstr>
      <vt:lpstr>Modelagem de Tópicos</vt:lpstr>
      <vt:lpstr>Modelagem de Tópicos</vt:lpstr>
      <vt:lpstr>Modelagem de Tópicos</vt:lpstr>
      <vt:lpstr>Modelagem de Tópicos</vt:lpstr>
      <vt:lpstr>Explicar melhor LDA?</vt:lpstr>
      <vt:lpstr>PowerPoint Presentation</vt:lpstr>
      <vt:lpstr>Validação</vt:lpstr>
      <vt:lpstr>Named-entity recognition</vt:lpstr>
      <vt:lpstr>PowerPoint Presentation</vt:lpstr>
      <vt:lpstr>Named-entity recognition</vt:lpstr>
      <vt:lpstr>Exemplo de aplicação</vt:lpstr>
      <vt:lpstr>LDA assumptions</vt:lpstr>
      <vt:lpstr>PowerPoint Presentation</vt:lpstr>
      <vt:lpstr>TF-IDF</vt:lpstr>
      <vt:lpstr>TF-IDF</vt:lpstr>
      <vt:lpstr>Obrigado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CPDOC + History-Lab</dc:title>
  <dc:creator>Marcelo Bianchi Barata Ribeiro</dc:creator>
  <cp:lastModifiedBy>MARCELO BIANCHI BARATA RIBEIRO</cp:lastModifiedBy>
  <cp:revision>252</cp:revision>
  <dcterms:created xsi:type="dcterms:W3CDTF">2016-09-21T18:19:40Z</dcterms:created>
  <dcterms:modified xsi:type="dcterms:W3CDTF">2019-08-28T19:36:53Z</dcterms:modified>
</cp:coreProperties>
</file>